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61" r:id="rId6"/>
    <p:sldId id="260" r:id="rId7"/>
    <p:sldId id="257" r:id="rId8"/>
    <p:sldId id="258" r:id="rId9"/>
    <p:sldId id="262" r:id="rId10"/>
    <p:sldId id="263" r:id="rId11"/>
    <p:sldId id="256" r:id="rId12"/>
    <p:sldId id="264" r:id="rId13"/>
    <p:sldId id="265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03/05/2025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03/05/2025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302F-1C1E-4EBC-9AB5-C5EC63EE187D}" type="datetimeFigureOut">
              <a:rPr lang="it-IT" smtClean="0"/>
              <a:t>03/05/2025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FF29-E1C0-40B3-9332-FC996CBBC5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72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03/05/2025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5D1E35CC-4D77-949D-0EE5-2A39FE06839D}"/>
              </a:ext>
            </a:extLst>
          </p:cNvPr>
          <p:cNvGrpSpPr/>
          <p:nvPr/>
        </p:nvGrpSpPr>
        <p:grpSpPr>
          <a:xfrm>
            <a:off x="5648209" y="258794"/>
            <a:ext cx="6178607" cy="2917144"/>
            <a:chOff x="4889084" y="2459736"/>
            <a:chExt cx="4197505" cy="167373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C8FE486-F1E8-1E14-0541-9A4F3837B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9084" y="2459736"/>
              <a:ext cx="4197505" cy="901187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4FDE0843-27AC-768A-DCCF-7865DB3ED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4907" y="3657219"/>
              <a:ext cx="2943225" cy="476250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8D113B0-4E39-A795-21C2-B7C34F014714}"/>
              </a:ext>
            </a:extLst>
          </p:cNvPr>
          <p:cNvGrpSpPr/>
          <p:nvPr/>
        </p:nvGrpSpPr>
        <p:grpSpPr>
          <a:xfrm>
            <a:off x="5805158" y="3865131"/>
            <a:ext cx="6127509" cy="2759759"/>
            <a:chOff x="5805158" y="3865131"/>
            <a:chExt cx="6127509" cy="2759759"/>
          </a:xfrm>
        </p:grpSpPr>
        <p:pic>
          <p:nvPicPr>
            <p:cNvPr id="12" name="Immagine 1" descr="Proyecto Día Mundial de las Lipodistrofias">
              <a:extLst>
                <a:ext uri="{FF2B5EF4-FFF2-40B4-BE49-F238E27FC236}">
                  <a16:creationId xmlns:a16="http://schemas.microsoft.com/office/drawing/2014/main" id="{A93D2ED6-B9A2-44F9-9AD7-DC63C22F5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7" t="44118" r="35202"/>
            <a:stretch>
              <a:fillRect/>
            </a:stretch>
          </p:blipFill>
          <p:spPr bwMode="auto">
            <a:xfrm>
              <a:off x="8369688" y="4862079"/>
              <a:ext cx="847725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DC97C0F0-5E90-2DFD-A1F8-093345DCC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02876"/>
              <a:ext cx="1019175" cy="67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BB6B887B-4216-4EE4-3EFB-38B826F99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517" y="4963258"/>
              <a:ext cx="196215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018EDA42-E540-B090-1DEB-AB484C9AE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158" y="6053390"/>
              <a:ext cx="135255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" descr="HealthFlex">
              <a:extLst>
                <a:ext uri="{FF2B5EF4-FFF2-40B4-BE49-F238E27FC236}">
                  <a16:creationId xmlns:a16="http://schemas.microsoft.com/office/drawing/2014/main" id="{1E2D3F08-4DDD-982E-A351-879210D3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192" y="6110540"/>
              <a:ext cx="22764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887E913C-9AC2-A5B5-B9D7-D56E282DE3B9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383" y="4059381"/>
              <a:ext cx="54610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11087030-9DD9-62A2-B223-498E7D29F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5035" y="4047693"/>
              <a:ext cx="520700" cy="5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B2E39073-D84D-BE6C-47CA-514851E5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483" y="3865131"/>
              <a:ext cx="4321834" cy="1177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-36501" bIns="76176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90713" algn="ctr"/>
                  <a:tab pos="6661150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endPara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Palatino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AZIENDA OSPEDALIERO - UNIVERSITARIA PISANA</a:t>
              </a:r>
              <a:endPara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Palatino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U.O. ENDOCRINOLOGIA 1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1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Direttore Prof. Ferruccio Santini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New York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Sezione Centro Obesità e Lipodistrofie</a:t>
              </a:r>
              <a:endPara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90713" algn="ctr"/>
                  <a:tab pos="6661150" algn="ctr"/>
                </a:tabLst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01228-CF3F-69E6-6670-45D905DB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5011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Advantages</a:t>
            </a:r>
            <a:r>
              <a:rPr lang="it-IT" dirty="0"/>
              <a:t> of </a:t>
            </a:r>
            <a:r>
              <a:rPr lang="it-IT" dirty="0" err="1"/>
              <a:t>surgical</a:t>
            </a:r>
            <a:r>
              <a:rPr lang="it-IT" dirty="0"/>
              <a:t> treatment of </a:t>
            </a:r>
            <a:r>
              <a:rPr lang="it-IT" dirty="0" err="1"/>
              <a:t>type</a:t>
            </a:r>
            <a:r>
              <a:rPr lang="it-IT" dirty="0"/>
              <a:t> 2 </a:t>
            </a:r>
            <a:r>
              <a:rPr lang="it-IT" dirty="0" err="1"/>
              <a:t>diabetes</a:t>
            </a:r>
            <a:r>
              <a:rPr lang="it-IT" dirty="0"/>
              <a:t> </a:t>
            </a:r>
            <a:r>
              <a:rPr lang="it-IT" dirty="0" err="1"/>
              <a:t>compared</a:t>
            </a:r>
            <a:r>
              <a:rPr lang="it-IT" dirty="0"/>
              <a:t> to </a:t>
            </a:r>
            <a:r>
              <a:rPr lang="it-IT" dirty="0" err="1"/>
              <a:t>pharmacological</a:t>
            </a:r>
            <a:r>
              <a:rPr lang="it-IT" dirty="0"/>
              <a:t> therapy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C63FAD-2B08-8531-EA3E-D3BC750C3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405" y="2338277"/>
            <a:ext cx="10058400" cy="1987423"/>
          </a:xfrm>
        </p:spPr>
        <p:txBody>
          <a:bodyPr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3600" dirty="0">
                <a:solidFill>
                  <a:schemeClr val="tx1"/>
                </a:solidFill>
                <a:latin typeface="Arial" panose="020B0604020202020204" pitchFamily="34" charset="0"/>
              </a:rPr>
              <a:t> Single procedure with long-lasting   </a:t>
            </a:r>
            <a:r>
              <a:rPr lang="it-IT" altLang="it-IT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outcomes</a:t>
            </a:r>
            <a:endParaRPr lang="it-IT" altLang="it-IT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3600" dirty="0">
                <a:latin typeface="Arial" panose="020B0604020202020204" pitchFamily="34" charset="0"/>
              </a:rPr>
              <a:t> Multiple benefit </a:t>
            </a:r>
            <a:r>
              <a:rPr lang="it-IT" sz="3600" dirty="0" err="1">
                <a:latin typeface="Arial" panose="020B0604020202020204" pitchFamily="34" charset="0"/>
              </a:rPr>
              <a:t>including</a:t>
            </a:r>
            <a:r>
              <a:rPr lang="it-IT" sz="3600" dirty="0">
                <a:latin typeface="Arial" panose="020B0604020202020204" pitchFamily="34" charset="0"/>
              </a:rPr>
              <a:t> </a:t>
            </a:r>
            <a:r>
              <a:rPr lang="it-IT" sz="3600" dirty="0" err="1">
                <a:latin typeface="Arial" panose="020B0604020202020204" pitchFamily="34" charset="0"/>
              </a:rPr>
              <a:t>significant</a:t>
            </a:r>
            <a:endParaRPr lang="it-IT" sz="3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sz="3600" dirty="0">
                <a:latin typeface="Arial" panose="020B0604020202020204" pitchFamily="34" charset="0"/>
              </a:rPr>
              <a:t>  and  </a:t>
            </a:r>
            <a:r>
              <a:rPr lang="it-IT" sz="3600" dirty="0" err="1">
                <a:latin typeface="Arial" panose="020B0604020202020204" pitchFamily="34" charset="0"/>
              </a:rPr>
              <a:t>sustained</a:t>
            </a:r>
            <a:r>
              <a:rPr lang="it-IT" sz="3600" dirty="0">
                <a:latin typeface="Arial" panose="020B0604020202020204" pitchFamily="34" charset="0"/>
              </a:rPr>
              <a:t> weight </a:t>
            </a:r>
            <a:r>
              <a:rPr lang="it-IT" sz="3600" dirty="0" err="1">
                <a:latin typeface="Arial" panose="020B0604020202020204" pitchFamily="34" charset="0"/>
              </a:rPr>
              <a:t>loss</a:t>
            </a:r>
            <a:endParaRPr lang="it-IT" sz="3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t-IT" sz="3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3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Reduced</a:t>
            </a:r>
            <a:r>
              <a:rPr lang="it-IT" altLang="it-IT" sz="3600" dirty="0">
                <a:solidFill>
                  <a:schemeClr val="tx1"/>
                </a:solidFill>
                <a:latin typeface="Arial" panose="020B0604020202020204" pitchFamily="34" charset="0"/>
              </a:rPr>
              <a:t> long-</a:t>
            </a:r>
            <a:r>
              <a:rPr lang="it-IT" altLang="it-IT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term</a:t>
            </a:r>
            <a:r>
              <a:rPr lang="it-IT" altLang="it-IT" sz="3600" dirty="0">
                <a:solidFill>
                  <a:schemeClr val="tx1"/>
                </a:solidFill>
                <a:latin typeface="Arial" panose="020B0604020202020204" pitchFamily="34" charset="0"/>
              </a:rPr>
              <a:t> costs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87739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0EAE00F-CD2B-1E93-1BFE-34154A54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935" y="38465"/>
            <a:ext cx="6530340" cy="212067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775CC2D-B9E7-81A3-FD15-94CB928271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64"/>
          <a:stretch/>
        </p:blipFill>
        <p:spPr>
          <a:xfrm>
            <a:off x="3048191" y="2029968"/>
            <a:ext cx="6095619" cy="4588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9F98CD-043B-6DEB-5E37-8C5F45F9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514395"/>
            <a:ext cx="9144000" cy="3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5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1B81897-C09C-C76D-2EB1-940C1B23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83" y="1911096"/>
            <a:ext cx="4430103" cy="34526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3E24FD-9A6C-2AA9-1E5E-891140EB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77" y="2029968"/>
            <a:ext cx="4323445" cy="32962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1E15BE1-3274-6BEC-4A1A-5B150D03A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848" y="252222"/>
            <a:ext cx="7315200" cy="11049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E67130E-97B3-1AB4-1234-F8A7E451D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591" y="6429566"/>
            <a:ext cx="57054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6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522D8CC-DCF7-1039-C603-951E0061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62"/>
            <a:ext cx="9144000" cy="21905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70758EE-2BA4-6CE1-4586-02AC47223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456" y="5937886"/>
            <a:ext cx="3833545" cy="9089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5CA90B7-185A-2295-8852-818EF2F91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532" y="2107540"/>
            <a:ext cx="6734937" cy="36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C49D7-6740-FE27-EA91-017147D12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D00CD67-B173-3F6D-2F00-8E813AF7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11" y="2125619"/>
            <a:ext cx="7344537" cy="38122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EAAE275-B0B4-3D05-A3AE-65171C2DE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162"/>
            <a:ext cx="9144000" cy="21905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B93BE0B-4BF7-CF83-4F89-6D17ADD0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456" y="5937886"/>
            <a:ext cx="3833545" cy="9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1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E0B6B3-0905-3E08-30FE-CA114305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77" y="1717177"/>
            <a:ext cx="8366760" cy="46814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1CBCF5-9C1E-5B8B-DFC2-FF5B7B39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23" y="90678"/>
            <a:ext cx="8326755" cy="17548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70D4773-8167-C0DD-FF99-E8FB86DE8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449" y="6452998"/>
            <a:ext cx="1885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7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790360-D137-A8C1-8549-1424C9FB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9" y="2219325"/>
            <a:ext cx="6286500" cy="42481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50B776-D14F-02B6-92F1-D28E0090E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8" y="0"/>
            <a:ext cx="7820025" cy="23812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0E7E90C-6F91-B711-A5ED-7B216FD39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537" y="6467475"/>
            <a:ext cx="4562475" cy="3429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290737-03FC-FF8A-DA33-B6113EFED5A1}"/>
              </a:ext>
            </a:extLst>
          </p:cNvPr>
          <p:cNvSpPr txBox="1"/>
          <p:nvPr/>
        </p:nvSpPr>
        <p:spPr>
          <a:xfrm>
            <a:off x="9909048" y="6475167"/>
            <a:ext cx="75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rgbClr val="FF5050"/>
                </a:solidFill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84854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566B95A-B43A-8625-1C16-F312D9A8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648" y="1819656"/>
            <a:ext cx="6891423" cy="468172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D78E78-5467-E948-F517-4D6C31AA1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9525"/>
            <a:ext cx="9144000" cy="17709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107B6EA-084A-E39D-CEC0-08064A8C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360" y="6162294"/>
            <a:ext cx="44291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06C04BF-D943-648E-17AC-9C0478424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09805" y="-57909"/>
            <a:ext cx="5972391" cy="76399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F41975E-7D4D-CBE3-F5E5-128DA0C75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1" y="44361"/>
            <a:ext cx="4308157" cy="12448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8FB588B-165F-664C-272A-0923F28C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280" y="359112"/>
            <a:ext cx="2057400" cy="4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788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47</TotalTime>
  <Words>56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New York</vt:lpstr>
      <vt:lpstr>Palatino</vt:lpstr>
      <vt:lpstr>Times New Roman</vt:lpstr>
      <vt:lpstr>Wingdings</vt:lpstr>
      <vt:lpstr>RetrospectVTI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Advantages of surgical treatment of type 2 diabetes compared to pharmacological therapy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Ferruccio</cp:lastModifiedBy>
  <cp:revision>13</cp:revision>
  <dcterms:created xsi:type="dcterms:W3CDTF">2022-02-27T17:36:31Z</dcterms:created>
  <dcterms:modified xsi:type="dcterms:W3CDTF">2025-05-03T06:47:30Z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